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9FF"/>
    <a:srgbClr val="F1F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774"/>
  </p:normalViewPr>
  <p:slideViewPr>
    <p:cSldViewPr snapToGrid="0">
      <p:cViewPr varScale="1">
        <p:scale>
          <a:sx n="105" d="100"/>
          <a:sy n="105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8C734-5720-4345-8E67-8FD81F2DFF4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C3412-E248-244C-88A4-D92B504D4C0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259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08A6-1EB5-B795-7B15-453C10A74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DB035-71B8-CCD7-C561-F339585D3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2E355-6B31-B8E9-9C8C-451C6938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952E2-62C6-D502-0B05-B51D17F30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7405A-4FB3-1235-0B7C-1D66AAF4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012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7CC3-1FE8-352C-49CC-AD7CF8AAA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37CB18-3E7D-51AF-99F1-6A0CA1F7E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E4CB9-C1DD-84E9-6CAB-F31E48BE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6017E-B336-5589-671E-E8F27D19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A1D45-6D76-6EE3-440F-5F4098FF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561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3B9899-D7C4-9613-2C3F-A3FCCB67C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2A022-5E0F-83B7-F4CD-49C331D9A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0ED67-F1A0-1224-B5D7-1733997F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E0AA3-B79B-8CFA-813B-FF36E710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81E34-3CA1-2996-56FC-6876FEAC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245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D58D-EB91-7E47-F211-0503B3F1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15E9-46BD-B778-AB41-DDF5C520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9E9E2-1E77-5E75-362B-87478F45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BFF0C-F90D-6FE0-541C-7BE7D3A9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0C23B-DE7F-DE90-D0A8-7E926229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2472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AC40-F107-CCF1-0F41-5AFBA184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BDDD5-2194-AAE7-A014-5D505DD09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5FAD4-9576-517F-A9F7-F115716C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9C19C-1D10-8256-F473-9B327D87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D8A55-3447-C2DA-B6BA-EACA0E94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964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A2A8-2403-4644-031A-61EE17FF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A136-B6EE-35AE-A294-1811E261D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745C4-E088-0E82-5AE5-AF2CD3B73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0A61C-839B-0387-6F04-5EE3A52A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6CD04-A864-295E-A222-AC498146F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542E5-46D2-7948-A1F3-08606494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0401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589E-7FA9-8747-184E-C8E73919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D19EF-D0F1-8FE0-9237-D9D8A3AE5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8DECA-8350-AA08-AB5C-714C5BC7B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640E0-F97E-372C-B660-C7F6E0001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9EA1BD-6B0A-E9B6-4AFD-34F8CFE27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08E57B-94A6-0417-AC96-59BC54477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27B815-1FB5-A51B-DEB7-621304AE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6D326-A6A5-4C96-B683-265281D5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9959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5FD5-0FB0-A7CE-DC7D-02A8ADC4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A03B9-D0C2-17A1-4A37-B031DEEF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A04BB-B666-01FC-72DE-6D5359CE3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38608-EF08-CCD0-1F5B-AAC9EA6C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4764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9710C0-ED5E-86B4-8839-1231938B9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2C299F-1FE8-1BE7-C968-A152C58C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3B899-6BF1-A093-4391-0482B8D0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1404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0656-1141-D6D1-1C6B-65789EE6A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7214-D229-F624-9EB7-49A089BA9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ECF2A-71A5-0FD3-7D82-244315C8E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CEE2B-3209-7B8B-68F0-879388B1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CCD51-2BF0-D45B-473A-19BF0515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2927B-49C9-695C-40A5-14F18E1F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2647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A48B-A3B7-ABBB-A06F-E56994A6A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38E77-75FE-38C0-4103-1D0987327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48E7B-6A06-9C63-2C60-85DDD4475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F57C1-3641-FF1B-0140-6197E97D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F71D9-2C28-2588-CCF1-F0E9118A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CFA15-3376-2012-44DC-38BE39C0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03970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8BDE63-F7D6-A989-D303-089213FFF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FFA34-3940-DAC2-74F0-64E774127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BC052-9B3B-85C1-951A-51DD939D8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76FB44-07E2-854B-9B83-0869F86B7A0F}" type="datetimeFigureOut">
              <a:rPr lang="en-IL" smtClean="0"/>
              <a:t>16/06/2024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02E22-1980-8142-B897-BF8A684C1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549BD-BEA6-5C48-0F7E-6E384AA4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26D36D-55C8-144A-A2D3-8B0CB7343FA3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3079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BB1D-AE40-156D-9298-F7582F47E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7344"/>
            <a:ext cx="9144000" cy="1420883"/>
          </a:xfrm>
        </p:spPr>
        <p:txBody>
          <a:bodyPr>
            <a:normAutofit fontScale="90000"/>
          </a:bodyPr>
          <a:lstStyle/>
          <a:p>
            <a:r>
              <a:rPr lang="en-US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Automatic Clustering of Hebrew Manuscripts</a:t>
            </a:r>
            <a:endParaRPr lang="en-IL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52D30-EAD8-3FE9-A4C8-A832FA527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4763" y="1976859"/>
            <a:ext cx="9531927" cy="3786632"/>
          </a:xfrm>
        </p:spPr>
        <p:txBody>
          <a:bodyPr>
            <a:normAutofit/>
          </a:bodyPr>
          <a:lstStyle/>
          <a:p>
            <a:pPr algn="l"/>
            <a:r>
              <a:rPr lang="en-US" sz="3200" i="0" dirty="0">
                <a:effectLst/>
                <a:latin typeface="arial" panose="020B0604020202020204" pitchFamily="34" charset="0"/>
              </a:rPr>
              <a:t>Daria </a:t>
            </a:r>
            <a:r>
              <a:rPr lang="en-US" sz="3200" i="0" dirty="0" err="1">
                <a:effectLst/>
                <a:latin typeface="arial" panose="020B0604020202020204" pitchFamily="34" charset="0"/>
              </a:rPr>
              <a:t>Vasyutinsky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 Shapira</a:t>
            </a:r>
            <a:endParaRPr lang="ru-RU" sz="3200" i="0" strike="noStrike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sz="3200" i="0" dirty="0" err="1">
                <a:effectLst/>
                <a:latin typeface="arial" panose="020B0604020202020204" pitchFamily="34" charset="0"/>
              </a:rPr>
              <a:t>Berat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3200" i="0" dirty="0" err="1">
                <a:effectLst/>
                <a:latin typeface="arial" panose="020B0604020202020204" pitchFamily="34" charset="0"/>
              </a:rPr>
              <a:t>Kurar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-Barakat</a:t>
            </a:r>
            <a:r>
              <a:rPr lang="en-US" sz="3200" i="0" strike="noStrike" dirty="0">
                <a:effectLst/>
                <a:latin typeface="arial" panose="020B0604020202020204" pitchFamily="34" charset="0"/>
              </a:rPr>
              <a:t> </a:t>
            </a:r>
            <a:endParaRPr lang="ru-RU" sz="3200" i="0" strike="noStrike" dirty="0">
              <a:effectLst/>
              <a:latin typeface="arial" panose="020B0604020202020204" pitchFamily="34" charset="0"/>
            </a:endParaRPr>
          </a:p>
          <a:p>
            <a:pPr algn="l"/>
            <a:endParaRPr lang="ru-RU" sz="3200" i="0" strike="noStrike" dirty="0">
              <a:effectLst/>
              <a:latin typeface="arial" panose="020B0604020202020204" pitchFamily="34" charset="0"/>
            </a:endParaRPr>
          </a:p>
          <a:p>
            <a:r>
              <a:rPr lang="en-US" sz="3200" i="0" strike="noStrike" dirty="0">
                <a:effectLst/>
                <a:latin typeface="arial" panose="020B0604020202020204" pitchFamily="34" charset="0"/>
              </a:rPr>
              <a:t>Mohammad Suliman </a:t>
            </a:r>
            <a:endParaRPr lang="ru-RU" sz="3200" i="0" strike="noStrike" dirty="0">
              <a:effectLst/>
              <a:latin typeface="arial" panose="020B0604020202020204" pitchFamily="34" charset="0"/>
            </a:endParaRPr>
          </a:p>
          <a:p>
            <a:r>
              <a:rPr lang="en-US" sz="3200" i="0" strike="noStrike" dirty="0" err="1">
                <a:effectLst/>
                <a:latin typeface="arial" panose="020B0604020202020204" pitchFamily="34" charset="0"/>
              </a:rPr>
              <a:t>Sharva</a:t>
            </a:r>
            <a:r>
              <a:rPr lang="en-US" sz="3200" i="0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3200" i="0" strike="noStrike" dirty="0" err="1">
                <a:effectLst/>
                <a:latin typeface="arial" panose="020B0604020202020204" pitchFamily="34" charset="0"/>
              </a:rPr>
              <a:t>Gogawale</a:t>
            </a:r>
            <a:endParaRPr lang="ru-RU" sz="3200" dirty="0">
              <a:latin typeface="arial" panose="020B0604020202020204" pitchFamily="34" charset="0"/>
            </a:endParaRPr>
          </a:p>
          <a:p>
            <a:r>
              <a:rPr lang="en-US" sz="3200" i="0" dirty="0">
                <a:effectLst/>
                <a:latin typeface="arial" panose="020B0604020202020204" pitchFamily="34" charset="0"/>
              </a:rPr>
              <a:t>Nachum Dershowitz</a:t>
            </a:r>
            <a:endParaRPr lang="ru-RU" sz="3200" i="0" dirty="0">
              <a:effectLst/>
              <a:latin typeface="arial" panose="020B0604020202020204" pitchFamily="34" charset="0"/>
            </a:endParaRPr>
          </a:p>
          <a:p>
            <a:endParaRPr lang="en-IL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878041-FECF-DBA5-C02C-6F69F7D8C5ED}"/>
              </a:ext>
            </a:extLst>
          </p:cNvPr>
          <p:cNvSpPr txBox="1"/>
          <p:nvPr/>
        </p:nvSpPr>
        <p:spPr>
          <a:xfrm>
            <a:off x="1967344" y="5952671"/>
            <a:ext cx="898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u="none" strike="noStrike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Tel Aviv University, Israel</a:t>
            </a:r>
            <a:endParaRPr lang="en-IL" sz="3600" b="1" dirty="0">
              <a:solidFill>
                <a:srgbClr val="C00000"/>
              </a:solidFill>
            </a:endParaRPr>
          </a:p>
        </p:txBody>
      </p:sp>
      <p:pic>
        <p:nvPicPr>
          <p:cNvPr id="6" name="Picture 5" descr="A person wearing a green head scarf&#10;&#10;Description automatically generated">
            <a:extLst>
              <a:ext uri="{FF2B5EF4-FFF2-40B4-BE49-F238E27FC236}">
                <a16:creationId xmlns:a16="http://schemas.microsoft.com/office/drawing/2014/main" id="{BE8C7701-48FD-1017-2887-8BD3E852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74" y="1981365"/>
            <a:ext cx="1422400" cy="1524000"/>
          </a:xfrm>
          <a:prstGeom prst="rect">
            <a:avLst/>
          </a:prstGeom>
        </p:spPr>
      </p:pic>
      <p:pic>
        <p:nvPicPr>
          <p:cNvPr id="10" name="Picture 9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3B61D0F6-E90D-B79A-1BCA-80FB43344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946" y="1742843"/>
            <a:ext cx="1672902" cy="1723596"/>
          </a:xfrm>
          <a:prstGeom prst="rect">
            <a:avLst/>
          </a:prstGeom>
        </p:spPr>
      </p:pic>
      <p:pic>
        <p:nvPicPr>
          <p:cNvPr id="16" name="Picture 1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454CB715-3313-2358-4592-4E94EB117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43" y="3251384"/>
            <a:ext cx="2149929" cy="2095500"/>
          </a:xfrm>
          <a:prstGeom prst="rect">
            <a:avLst/>
          </a:prstGeom>
        </p:spPr>
      </p:pic>
      <p:pic>
        <p:nvPicPr>
          <p:cNvPr id="18" name="Picture 17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25859EB5-C68C-8192-D5C7-472C418E6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656" y="3897745"/>
            <a:ext cx="1610732" cy="2178816"/>
          </a:xfrm>
          <a:prstGeom prst="rect">
            <a:avLst/>
          </a:prstGeom>
        </p:spPr>
      </p:pic>
      <p:pic>
        <p:nvPicPr>
          <p:cNvPr id="7" name="Picture 6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86DF4624-8B5F-557A-ED5F-DA889C7A4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04" y="4375418"/>
            <a:ext cx="1827250" cy="17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7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with red circles with Ice hockey rink in the background&#10;&#10;Description automatically generated">
            <a:extLst>
              <a:ext uri="{FF2B5EF4-FFF2-40B4-BE49-F238E27FC236}">
                <a16:creationId xmlns:a16="http://schemas.microsoft.com/office/drawing/2014/main" id="{147BF6EA-090B-C05E-A228-BD624757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37" y="0"/>
            <a:ext cx="7340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0C3781-7ADF-2FD3-5207-C7B4FBFA0FDB}"/>
              </a:ext>
            </a:extLst>
          </p:cNvPr>
          <p:cNvSpPr txBox="1"/>
          <p:nvPr/>
        </p:nvSpPr>
        <p:spPr>
          <a:xfrm>
            <a:off x="0" y="304800"/>
            <a:ext cx="1219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L" sz="3200" dirty="0"/>
              <a:t>Focusing initially on Ashkenazi square script, we plan to apply successful methods to other lesser studied types of medieval Hebrew script, such as Byzantine and Yemenite. We </a:t>
            </a:r>
            <a:r>
              <a:rPr lang="en-US" sz="3200" dirty="0"/>
              <a:t>expect to </a:t>
            </a:r>
            <a:r>
              <a:rPr lang="en-IL" sz="3200" dirty="0"/>
              <a:t>discover new paleographic patterns and enhance our understanding of sub-clustering within these script types.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F595-41B4-E703-D9B1-7FBD74B078C1}"/>
              </a:ext>
            </a:extLst>
          </p:cNvPr>
          <p:cNvSpPr txBox="1"/>
          <p:nvPr/>
        </p:nvSpPr>
        <p:spPr>
          <a:xfrm>
            <a:off x="0" y="422148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5400" dirty="0">
                <a:solidFill>
                  <a:srgbClr val="C0000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1720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822502-3DEE-AB31-9B30-C00C3B29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Collaboration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6535B-A21E-7903-09CA-3C702DA96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2258291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IL" sz="9600" dirty="0">
                <a:latin typeface="Arial" panose="020B0604020202020204" pitchFamily="34" charset="0"/>
                <a:cs typeface="Arial" panose="020B0604020202020204" pitchFamily="34" charset="0"/>
              </a:rPr>
              <a:t>MiDRASH ERC Synergy project </a:t>
            </a:r>
            <a:r>
              <a:rPr lang="en-IL" sz="9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101071829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IL" sz="8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8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Ecole Pratique des Hautes Etudes, Paris-Sciences-Lettres Université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8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 Aviv University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8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Bar</a:t>
            </a:r>
            <a:r>
              <a:rPr lang="ru-RU" sz="8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8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Ilan University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8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National Library of Israel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8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Haifa University</a:t>
            </a:r>
          </a:p>
          <a:p>
            <a:pPr marL="0" indent="0">
              <a:buNone/>
            </a:pPr>
            <a:b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/>
            </a:br>
            <a:br>
              <a:rPr lang="en-US" dirty="0"/>
            </a:b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CCA61-69D8-B25B-BF39-8D5DC354488E}"/>
              </a:ext>
            </a:extLst>
          </p:cNvPr>
          <p:cNvSpPr txBox="1"/>
          <p:nvPr/>
        </p:nvSpPr>
        <p:spPr>
          <a:xfrm>
            <a:off x="838200" y="3910612"/>
            <a:ext cx="5798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Views and opinions expressed are those of the authors only and do not necessarily reflect those of the European Union or European Research Council. </a:t>
            </a:r>
          </a:p>
          <a:p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Neither the European Union nor the granting authority</a:t>
            </a:r>
          </a:p>
          <a:p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can be held responsible for them.</a:t>
            </a:r>
          </a:p>
          <a:p>
            <a:br>
              <a:rPr lang="en-US" dirty="0"/>
            </a:br>
            <a:br>
              <a:rPr lang="en-US" dirty="0"/>
            </a:br>
            <a:endParaRPr lang="en-IL" dirty="0"/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E93B3323-E80E-701A-E236-313849F28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538" y="3034144"/>
            <a:ext cx="4912394" cy="34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5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46F6-71AA-3053-2945-EF9E6019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2699-5766-B7A9-B6AC-3F58107BD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We aim to transcend the boundaries of traditional human paleography by utilizing computational algorithms to cluster medieval Hebrew script types.</a:t>
            </a:r>
            <a:endParaRPr lang="ru-RU" dirty="0"/>
          </a:p>
          <a:p>
            <a:pPr algn="just"/>
            <a:r>
              <a:rPr lang="en-US" dirty="0"/>
              <a:t>Clustering square scripts is especially challenging because of their uniformity. </a:t>
            </a:r>
          </a:p>
          <a:p>
            <a:pPr algn="just"/>
            <a:r>
              <a:rPr lang="en-US" dirty="0"/>
              <a:t>Conventional algorithms have been relatively ineffective in identifying features critical for paleographical clustering. This study employs a more deterministic approach, identifying crucial paleographical features as determined by paleographers. </a:t>
            </a:r>
          </a:p>
          <a:p>
            <a:r>
              <a:rPr lang="en-US" dirty="0"/>
              <a:t>We begin with the relatively well-studied Ashkenazi square script, we will proceed to other script types.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9865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61BDB68-84D3-D3E6-EFA7-A9374BBC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" y="1493520"/>
            <a:ext cx="12102116" cy="3870960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2C86212E-C943-03C8-F950-048D49976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1" y="274320"/>
            <a:ext cx="9201469" cy="605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ook&#10;&#10;Description automatically generated">
            <a:extLst>
              <a:ext uri="{FF2B5EF4-FFF2-40B4-BE49-F238E27FC236}">
                <a16:creationId xmlns:a16="http://schemas.microsoft.com/office/drawing/2014/main" id="{802B0306-71E4-A037-DB2D-C10C2BDF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74362"/>
            <a:ext cx="12158261" cy="4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4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e chart with text&#10;&#10;Description automatically generated">
            <a:extLst>
              <a:ext uri="{FF2B5EF4-FFF2-40B4-BE49-F238E27FC236}">
                <a16:creationId xmlns:a16="http://schemas.microsoft.com/office/drawing/2014/main" id="{86DB7FEE-EA85-E285-291D-6D50B9FC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79" y="643467"/>
            <a:ext cx="4150442" cy="5571066"/>
          </a:xfrm>
          <a:prstGeom prst="rect">
            <a:avLst/>
          </a:prstGeom>
        </p:spPr>
      </p:pic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33EAB6B-5053-2C04-3D1A-4F644074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521" y="1385703"/>
            <a:ext cx="6827479" cy="39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nuscript&#10;&#10;Description automatically generated">
            <a:extLst>
              <a:ext uri="{FF2B5EF4-FFF2-40B4-BE49-F238E27FC236}">
                <a16:creationId xmlns:a16="http://schemas.microsoft.com/office/drawing/2014/main" id="{2CE527C5-D922-D06A-44EC-C2E52368C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54" y="-1"/>
            <a:ext cx="3511662" cy="6336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D244A2-BCBA-A080-CE59-F0208A27D913}"/>
              </a:ext>
            </a:extLst>
          </p:cNvPr>
          <p:cNvSpPr txBox="1"/>
          <p:nvPr/>
        </p:nvSpPr>
        <p:spPr>
          <a:xfrm>
            <a:off x="1194794" y="6413670"/>
            <a:ext cx="20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France </a:t>
            </a:r>
            <a:r>
              <a:rPr lang="en-IL" sz="1800" b="0" i="0" u="none" strike="noStrike" dirty="0">
                <a:solidFill>
                  <a:srgbClr val="3A3A3A"/>
                </a:solidFill>
                <a:effectLst/>
                <a:latin typeface="Noto Sans" panose="020B0502040504020204" pitchFamily="34" charset="0"/>
              </a:rPr>
              <a:t>1251–1300</a:t>
            </a:r>
            <a:r>
              <a:rPr lang="en-US" dirty="0"/>
              <a:t> </a:t>
            </a:r>
            <a:endParaRPr lang="en-IL" dirty="0"/>
          </a:p>
        </p:txBody>
      </p:sp>
      <p:pic>
        <p:nvPicPr>
          <p:cNvPr id="6" name="Picture 5" descr="A close-up of a book&#10;&#10;Description automatically generated">
            <a:extLst>
              <a:ext uri="{FF2B5EF4-FFF2-40B4-BE49-F238E27FC236}">
                <a16:creationId xmlns:a16="http://schemas.microsoft.com/office/drawing/2014/main" id="{18A51E58-7F03-EA4F-DCD5-B1053469E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481" y="0"/>
            <a:ext cx="4052609" cy="6470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25CEE3-D8FF-3D43-FDE6-241F64628E0F}"/>
              </a:ext>
            </a:extLst>
          </p:cNvPr>
          <p:cNvSpPr txBox="1"/>
          <p:nvPr/>
        </p:nvSpPr>
        <p:spPr>
          <a:xfrm>
            <a:off x="5064917" y="6470633"/>
            <a:ext cx="227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Germany </a:t>
            </a:r>
            <a:r>
              <a:rPr lang="en-IL" sz="1800" b="0" i="0" u="none" strike="noStrike" dirty="0">
                <a:solidFill>
                  <a:srgbClr val="3A3A3A"/>
                </a:solidFill>
                <a:effectLst/>
                <a:latin typeface="Noto Sans" panose="020B0502040504020204" pitchFamily="34" charset="0"/>
              </a:rPr>
              <a:t>1276–1325</a:t>
            </a:r>
            <a:endParaRPr lang="en-IL" dirty="0"/>
          </a:p>
        </p:txBody>
      </p:sp>
      <p:pic>
        <p:nvPicPr>
          <p:cNvPr id="9" name="Picture 8" descr="A close-up of a book&#10;&#10;Description automatically generated">
            <a:extLst>
              <a:ext uri="{FF2B5EF4-FFF2-40B4-BE49-F238E27FC236}">
                <a16:creationId xmlns:a16="http://schemas.microsoft.com/office/drawing/2014/main" id="{C4D6383C-C967-4F59-3C60-95021659F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494" y="-1"/>
            <a:ext cx="3919228" cy="49599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4E06E-D079-5052-5F2E-89BD304A33A4}"/>
              </a:ext>
            </a:extLst>
          </p:cNvPr>
          <p:cNvSpPr txBox="1"/>
          <p:nvPr/>
        </p:nvSpPr>
        <p:spPr>
          <a:xfrm>
            <a:off x="9687496" y="6413670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Germany 1343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0172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3DD1-A831-27F0-4764-C6EEA859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Training a VGG-19 network for predicting paleographical features</a:t>
            </a:r>
            <a:endParaRPr lang="en-IL" dirty="0"/>
          </a:p>
        </p:txBody>
      </p:sp>
      <p:pic>
        <p:nvPicPr>
          <p:cNvPr id="5" name="Content Placeholder 4" descr="A graph of loss and loss&#10;&#10;Description automatically generated with medium confidence">
            <a:extLst>
              <a:ext uri="{FF2B5EF4-FFF2-40B4-BE49-F238E27FC236}">
                <a16:creationId xmlns:a16="http://schemas.microsoft.com/office/drawing/2014/main" id="{8E825E14-A8A3-CAA6-9FB1-CE722A7B6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05227"/>
            <a:ext cx="12161978" cy="4780333"/>
          </a:xfrm>
          <a:solidFill>
            <a:srgbClr val="F1F8FE"/>
          </a:solidFill>
        </p:spPr>
      </p:pic>
      <p:pic>
        <p:nvPicPr>
          <p:cNvPr id="7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07C49B4A-4973-1B82-18FF-E3D88197C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18" y="1605227"/>
            <a:ext cx="5431002" cy="52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7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8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B19ECF7-AE51-DB14-191C-2EC78C85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115" y="0"/>
            <a:ext cx="405473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32E53-4773-7CD8-E9E8-C48AF98BFCAC}"/>
              </a:ext>
            </a:extLst>
          </p:cNvPr>
          <p:cNvSpPr txBox="1"/>
          <p:nvPr/>
        </p:nvSpPr>
        <p:spPr>
          <a:xfrm>
            <a:off x="167640" y="975360"/>
            <a:ext cx="434651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dirty="0"/>
              <a:t>Paleographical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Vocalization 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800" dirty="0"/>
              <a:t>Left justify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800" dirty="0"/>
              <a:t>Vertical stretch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800" dirty="0"/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800" dirty="0"/>
              <a:t>Short descender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800" dirty="0"/>
              <a:t>Fish 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800" dirty="0"/>
              <a:t>Left slanted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800" dirty="0"/>
              <a:t>Biting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800" dirty="0"/>
              <a:t>Nesting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sz="2800" dirty="0"/>
              <a:t>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8442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261</Words>
  <Application>Microsoft Macintosh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Arial</vt:lpstr>
      <vt:lpstr>Helvetica</vt:lpstr>
      <vt:lpstr>Noto Sans</vt:lpstr>
      <vt:lpstr>Office Theme</vt:lpstr>
      <vt:lpstr>Automatic Clustering of Hebrew Manuscripts</vt:lpstr>
      <vt:lpstr>Collaboration</vt:lpstr>
      <vt:lpstr>Outline</vt:lpstr>
      <vt:lpstr>PowerPoint Presentation</vt:lpstr>
      <vt:lpstr>PowerPoint Presentation</vt:lpstr>
      <vt:lpstr>PowerPoint Presentation</vt:lpstr>
      <vt:lpstr>PowerPoint Presentation</vt:lpstr>
      <vt:lpstr>Training a VGG-19 network for predicting paleographical features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Shapira</dc:creator>
  <cp:lastModifiedBy>Dan Shapira</cp:lastModifiedBy>
  <cp:revision>12</cp:revision>
  <dcterms:created xsi:type="dcterms:W3CDTF">2024-06-13T11:48:38Z</dcterms:created>
  <dcterms:modified xsi:type="dcterms:W3CDTF">2024-06-16T14:40:09Z</dcterms:modified>
</cp:coreProperties>
</file>